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828800" y="1463040"/>
            <a:ext cx="853135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  <a:latin typeface="微软雅黑"/>
              </a:defRPr>
            </a:pPr>
            <a:r>
              <a:t>立大志·上篇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2697480"/>
            <a:ext cx="4873752" cy="27432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828800" y="2926080"/>
            <a:ext cx="85313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100" b="0">
                <a:solidFill>
                  <a:srgbClr val="FFFFFF"/>
                </a:solidFill>
                <a:latin typeface="微软雅黑"/>
              </a:defRPr>
            </a:pPr>
            <a:r>
              <a:t>孩子职业规划的三大误区——高净值家庭的认知破局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7432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22岁·不需要找工作的孩子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051560"/>
            <a:ext cx="146304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051560"/>
            <a:ext cx="1463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理想画面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554480"/>
            <a:ext cx="68580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手里有扎实的作品集，有深耕多年的领域</a:t>
            </a:r>
          </a:p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有清晰得不能再清晰的职业方向</a:t>
            </a:r>
          </a:p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他不是在"找工作"，他是在"被找到"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3474720"/>
            <a:ext cx="10360152" cy="292608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914400" y="3474720"/>
            <a:ext cx="36576" cy="292608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371600" y="4114800"/>
            <a:ext cx="944575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这个孩子，到底是怎么养成的？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7432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22岁·不知道自己要去哪里的孩子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051560"/>
            <a:ext cx="146304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051560"/>
            <a:ext cx="1463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现实困境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554480"/>
            <a:ext cx="68580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拿着学历，站在人生的十字路口</a:t>
            </a:r>
          </a:p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心里有一个声音："先找一个干着吧，走一步看一步"</a:t>
            </a:r>
          </a:p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这一步走出去，可能要绕很多弯路才能找到方向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3474720"/>
            <a:ext cx="10360152" cy="292608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914400" y="3474720"/>
            <a:ext cx="36576" cy="292608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371600" y="4114800"/>
            <a:ext cx="944575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离开学校的象牙塔，他能不能找到自己的路？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914400"/>
            <a:ext cx="94457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同样是22岁的孩子，为什么有的被公司抢着要，有的海投简历石沉大海？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554480"/>
            <a:ext cx="94457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差别在哪里？学历？学校？都不是。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1600" y="2926080"/>
            <a:ext cx="9445752" cy="32004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371600" y="2926080"/>
            <a:ext cx="36576" cy="3200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0780776" y="2926080"/>
            <a:ext cx="36576" cy="3200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0" y="3566160"/>
            <a:ext cx="8531352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真正的差别</a:t>
            </a:r>
          </a:p>
          <a:p>
            <a:pPr algn="l">
              <a:spcAft>
                <a:spcPts val="600"/>
              </a:spcAft>
              <a:defRPr sz="400" b="0">
                <a:solidFill>
                  <a:srgbClr val="B7791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一个孩子18岁前已深耕近十年，一个22岁还没想清方向</a:t>
            </a:r>
          </a:p>
          <a:p>
            <a:pPr algn="l">
              <a:spcAft>
                <a:spcPts val="600"/>
              </a:spcAft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深耕十年 vs 入行两年——价值差距不是5倍，是50倍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7432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误区一："孩子还小，现在规划太早了"</a:t>
            </a:r>
          </a:p>
        </p:txBody>
      </p:sp>
      <p:sp>
        <p:nvSpPr>
          <p:cNvPr id="3" name="Rectangle 2"/>
          <p:cNvSpPr/>
          <p:nvPr/>
        </p:nvSpPr>
        <p:spPr>
          <a:xfrm>
            <a:off x="5029200" y="960120"/>
            <a:ext cx="210312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0" y="96012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常见误区</a:t>
            </a:r>
          </a:p>
        </p:txBody>
      </p:sp>
      <p:sp>
        <p:nvSpPr>
          <p:cNvPr id="5" name="Rectangle 4"/>
          <p:cNvSpPr/>
          <p:nvPr/>
        </p:nvSpPr>
        <p:spPr>
          <a:xfrm>
            <a:off x="5989320" y="1463040"/>
            <a:ext cx="27432" cy="34747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1463040"/>
            <a:ext cx="182880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46304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❌  太早论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920240"/>
            <a:ext cx="50292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等先把书读好，职业是以后的事</a:t>
            </a:r>
          </a:p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"孩子才上小学/初中，太早了"</a:t>
            </a:r>
          </a:p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结论：顺其自然，不用规划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0" y="1463040"/>
            <a:ext cx="182880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46304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✓  早培养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1920240"/>
            <a:ext cx="50292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有底蕴的家庭，孩子10岁就开始</a:t>
            </a:r>
          </a:p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带孩子创业/做科研，接触真实课题</a:t>
            </a:r>
          </a:p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2~3年找到方向→8~10年深耕→22岁已成专家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4206240"/>
            <a:ext cx="10360152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不是他去找工作，是工作来找他。深耕形成的先发优势，后来者追不上。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7432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误区二："未来的事说不准，想也没用"</a:t>
            </a:r>
          </a:p>
        </p:txBody>
      </p:sp>
      <p:sp>
        <p:nvSpPr>
          <p:cNvPr id="3" name="Rectangle 2"/>
          <p:cNvSpPr/>
          <p:nvPr/>
        </p:nvSpPr>
        <p:spPr>
          <a:xfrm>
            <a:off x="5029200" y="960120"/>
            <a:ext cx="210312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0" y="96012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常见误区</a:t>
            </a:r>
          </a:p>
        </p:txBody>
      </p:sp>
      <p:sp>
        <p:nvSpPr>
          <p:cNvPr id="5" name="Rectangle 4"/>
          <p:cNvSpPr/>
          <p:nvPr/>
        </p:nvSpPr>
        <p:spPr>
          <a:xfrm>
            <a:off x="5989320" y="1463040"/>
            <a:ext cx="27432" cy="34747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1463040"/>
            <a:ext cx="237744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463040"/>
            <a:ext cx="2377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❌  说不准论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920240"/>
            <a:ext cx="50292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AI发展这么快，热门职业明天就没了</a:t>
            </a:r>
          </a:p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"现在规划职业？瞎忙"</a:t>
            </a:r>
          </a:p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结论：走一步看一步，到时候再说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0" y="1463040"/>
            <a:ext cx="237744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463040"/>
            <a:ext cx="2377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✓  大方向可确定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1920240"/>
            <a:ext cx="50292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具体职业会变，但大方向可以确定</a:t>
            </a:r>
          </a:p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立志"解决健康问题"→方向不因职业形态而变</a:t>
            </a:r>
          </a:p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不是说不准就没法规划，是你没去找那个不变的方向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4206240"/>
            <a:ext cx="10360152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职业形态会变化，但"成为什么样的人、解决什么样的问题"这个方向不会变。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7432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误区三："等长大了，自然就知道了"</a:t>
            </a:r>
          </a:p>
        </p:txBody>
      </p:sp>
      <p:sp>
        <p:nvSpPr>
          <p:cNvPr id="3" name="Rectangle 2"/>
          <p:cNvSpPr/>
          <p:nvPr/>
        </p:nvSpPr>
        <p:spPr>
          <a:xfrm>
            <a:off x="5029200" y="960120"/>
            <a:ext cx="210312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0" y="96012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常见误区</a:t>
            </a:r>
          </a:p>
        </p:txBody>
      </p:sp>
      <p:sp>
        <p:nvSpPr>
          <p:cNvPr id="5" name="Rectangle 4"/>
          <p:cNvSpPr/>
          <p:nvPr/>
        </p:nvSpPr>
        <p:spPr>
          <a:xfrm>
            <a:off x="5989320" y="1463040"/>
            <a:ext cx="27432" cy="34747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1463040"/>
            <a:ext cx="237744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463040"/>
            <a:ext cx="2377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❌  等待长大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920240"/>
            <a:ext cx="50292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"我当年也是二十多岁才知道的"</a:t>
            </a:r>
          </a:p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等孩子长大自然就懂了</a:t>
            </a:r>
          </a:p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结论：不用管，到时候自然知道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0" y="1463040"/>
            <a:ext cx="237744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463040"/>
            <a:ext cx="2377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✓  主动构建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1920240"/>
            <a:ext cx="50292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22岁摸索 vs 12岁深耕 = 差了十年</a:t>
            </a:r>
          </a:p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晚十年找到方向，要用一生追赶</a:t>
            </a:r>
          </a:p>
          <a:p>
            <a:pPr algn="l">
              <a:spcAft>
                <a:spcPts val="600"/>
              </a:spcAft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先发优势一旦形成，很难被追上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4206240"/>
            <a:ext cx="10360152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职业规划不是"等孩子长大了自然知道"，是从小主动构建的战略布局。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"/>
            <a:ext cx="1036015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上篇总结</a:t>
            </a:r>
          </a:p>
        </p:txBody>
      </p:sp>
      <p:sp>
        <p:nvSpPr>
          <p:cNvPr id="3" name="Rectangle 2"/>
          <p:cNvSpPr/>
          <p:nvPr/>
        </p:nvSpPr>
        <p:spPr>
          <a:xfrm>
            <a:off x="1069848" y="1051560"/>
            <a:ext cx="10058400" cy="9144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69848" y="1051560"/>
            <a:ext cx="100584" cy="91440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463040" y="115316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误区一：太早论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63040" y="15849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把职业规划推开，用"还小"拖延最早起步时机</a:t>
            </a:r>
          </a:p>
        </p:txBody>
      </p:sp>
      <p:sp>
        <p:nvSpPr>
          <p:cNvPr id="7" name="Rectangle 6"/>
          <p:cNvSpPr/>
          <p:nvPr/>
        </p:nvSpPr>
        <p:spPr>
          <a:xfrm>
            <a:off x="1069848" y="2148839"/>
            <a:ext cx="10058400" cy="9144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069848" y="2148839"/>
            <a:ext cx="100584" cy="91440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463040" y="2250439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误区二：说不准论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63040" y="2682239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拿未来的不确定性当借口，放弃寻找确定的大方向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69848" y="3246120"/>
            <a:ext cx="10058400" cy="9144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069848" y="3246120"/>
            <a:ext cx="100584" cy="91440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463040" y="334772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误区三：自然知道论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77952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把教育责任推给时间，错过最佳构建窗口期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69848" y="4480560"/>
            <a:ext cx="10058400" cy="777240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371600" y="4572000"/>
            <a:ext cx="944575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FFFFFF"/>
                </a:solidFill>
                <a:latin typeface="微软雅黑"/>
              </a:defRPr>
            </a:pPr>
            <a:r>
              <a:t>三大误区共同错误——把职业规划当"明天的事"，而非"今天的战略布局"。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4400" y="5440680"/>
            <a:ext cx="103601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B7791F"/>
                </a:solidFill>
                <a:latin typeface="微软雅黑"/>
              </a:defRPr>
            </a:pPr>
            <a:r>
              <a:t>职业竞争力的本质是什么？和志向的关系又是什么？——中篇见。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73152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立大志·上篇 完</a:t>
            </a:r>
          </a:p>
        </p:txBody>
      </p:sp>
      <p:sp>
        <p:nvSpPr>
          <p:cNvPr id="3" name="Rectangle 2"/>
          <p:cNvSpPr/>
          <p:nvPr/>
        </p:nvSpPr>
        <p:spPr>
          <a:xfrm>
            <a:off x="1828800" y="2560320"/>
            <a:ext cx="8531352" cy="22860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286000" y="2697480"/>
            <a:ext cx="7616952" cy="18288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0" y="3017520"/>
            <a:ext cx="761695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立大志·让孩子赢在起跑点。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0" y="4617720"/>
            <a:ext cx="7616952" cy="18288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0" y="5029200"/>
            <a:ext cx="85313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中篇待续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